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64" r:id="rId5"/>
    <p:sldId id="259" r:id="rId6"/>
    <p:sldId id="260" r:id="rId7"/>
    <p:sldId id="266" r:id="rId8"/>
    <p:sldId id="268" r:id="rId9"/>
    <p:sldId id="269" r:id="rId10"/>
    <p:sldId id="270" r:id="rId11"/>
    <p:sldId id="267" r:id="rId12"/>
    <p:sldId id="263" r:id="rId13"/>
    <p:sldId id="262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64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828" autoAdjust="0"/>
  </p:normalViewPr>
  <p:slideViewPr>
    <p:cSldViewPr snapToGrid="0">
      <p:cViewPr varScale="1">
        <p:scale>
          <a:sx n="70" d="100"/>
          <a:sy n="70" d="100"/>
        </p:scale>
        <p:origin x="51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tm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ACE5B-0509-431C-9C46-F68C6246FAD4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EA74F2-C9D7-4B19-84DE-EBAAA4567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926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EA74F2-C9D7-4B19-84DE-EBAAA45672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75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EA74F2-C9D7-4B19-84DE-EBAAA45672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97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762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316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127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19437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27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7226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59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816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419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121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11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29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90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947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528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290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1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E0F72422-00BB-4EED-801F-0C07B97F72AF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BDECE77-BD53-4400-94DA-C3C35517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5510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4600" y="4006828"/>
            <a:ext cx="9144000" cy="1641490"/>
          </a:xfrm>
        </p:spPr>
        <p:txBody>
          <a:bodyPr>
            <a:normAutofit fontScale="90000"/>
          </a:bodyPr>
          <a:lstStyle/>
          <a:p>
            <a:r>
              <a:rPr lang="en-US" sz="5300" dirty="0" smtClean="0">
                <a:effectLst/>
              </a:rPr>
              <a:t>Manifold Learning </a:t>
            </a:r>
            <a:r>
              <a:rPr lang="en-US" sz="5300" dirty="0">
                <a:effectLst/>
              </a:rPr>
              <a:t>Methods Comparison </a:t>
            </a:r>
            <a:r>
              <a:rPr lang="en-US" sz="5300" dirty="0" smtClean="0">
                <a:effectLst/>
              </a:rPr>
              <a:t/>
            </a:r>
            <a:br>
              <a:rPr lang="en-US" sz="5300" dirty="0" smtClean="0">
                <a:effectLst/>
              </a:rPr>
            </a:br>
            <a:r>
              <a:rPr lang="en-US" sz="5300" dirty="0" smtClean="0">
                <a:effectLst/>
              </a:rPr>
              <a:t>for </a:t>
            </a:r>
            <a:r>
              <a:rPr lang="en-US" sz="5300" dirty="0">
                <a:effectLst/>
              </a:rPr>
              <a:t>Ordering Heads </a:t>
            </a:r>
            <a:r>
              <a:rPr lang="en-US" sz="5300" dirty="0" smtClean="0">
                <a:effectLst/>
              </a:rPr>
              <a:t>Direction</a:t>
            </a:r>
            <a:br>
              <a:rPr lang="en-US" sz="5300" dirty="0" smtClean="0">
                <a:effectLst/>
              </a:rPr>
            </a:br>
            <a:r>
              <a:rPr lang="en-US" sz="4400" dirty="0" smtClean="0">
                <a:effectLst/>
              </a:rPr>
              <a:t/>
            </a:r>
            <a:br>
              <a:rPr lang="en-US" sz="4400" dirty="0" smtClean="0">
                <a:effectLst/>
              </a:rPr>
            </a:br>
            <a:r>
              <a:rPr lang="en-US" sz="4000" dirty="0" smtClean="0">
                <a:effectLst/>
              </a:rPr>
              <a:t>- CSIC5011 2019 Spring Project2</a:t>
            </a:r>
            <a:endParaRPr lang="en-US" sz="4000" dirty="0">
              <a:effectLst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4279" y="3033975"/>
            <a:ext cx="9144000" cy="754025"/>
          </a:xfrm>
        </p:spPr>
        <p:txBody>
          <a:bodyPr/>
          <a:lstStyle/>
          <a:p>
            <a:r>
              <a:rPr lang="en-US" dirty="0"/>
              <a:t>Di </a:t>
            </a:r>
            <a:r>
              <a:rPr lang="en-US" dirty="0" smtClean="0"/>
              <a:t>LIU, </a:t>
            </a:r>
            <a:r>
              <a:rPr lang="en-US" dirty="0"/>
              <a:t>Meilan </a:t>
            </a:r>
            <a:r>
              <a:rPr lang="en-US" dirty="0" smtClean="0"/>
              <a:t>WANG, </a:t>
            </a:r>
            <a:r>
              <a:rPr lang="en-US" dirty="0"/>
              <a:t>Xu </a:t>
            </a:r>
            <a:r>
              <a:rPr lang="en-US" dirty="0" smtClean="0"/>
              <a:t>HAN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63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Comparison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838200" y="2028428"/>
            <a:ext cx="10438586" cy="3955812"/>
            <a:chOff x="915214" y="2292588"/>
            <a:chExt cx="10438586" cy="395581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225"/>
            <a:stretch/>
          </p:blipFill>
          <p:spPr>
            <a:xfrm>
              <a:off x="915214" y="2661920"/>
              <a:ext cx="10438586" cy="358648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3393440" y="2292588"/>
              <a:ext cx="581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Manifold Learning with 2 components, 5 neighbors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4328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 Study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947221" y="2519680"/>
            <a:ext cx="4092139" cy="27578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5397" y="2101293"/>
            <a:ext cx="4973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Parameter Study on the neighbor number (k)</a:t>
            </a:r>
            <a:endParaRPr lang="en-US" dirty="0" smtClean="0"/>
          </a:p>
        </p:txBody>
      </p:sp>
      <p:grpSp>
        <p:nvGrpSpPr>
          <p:cNvPr id="6" name="Group 5"/>
          <p:cNvGrpSpPr/>
          <p:nvPr/>
        </p:nvGrpSpPr>
        <p:grpSpPr>
          <a:xfrm>
            <a:off x="5459230" y="2101293"/>
            <a:ext cx="5980929" cy="3198324"/>
            <a:chOff x="5621790" y="2399505"/>
            <a:chExt cx="5980929" cy="3198324"/>
          </a:xfrm>
        </p:grpSpPr>
        <p:pic>
          <p:nvPicPr>
            <p:cNvPr id="7" name="Picture 6" descr="Screen Clippi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04" t="5623" r="5377" b="26310"/>
            <a:stretch/>
          </p:blipFill>
          <p:spPr>
            <a:xfrm>
              <a:off x="5621790" y="2795764"/>
              <a:ext cx="5823423" cy="2802065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5779296" y="2399505"/>
              <a:ext cx="5823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Spectral Embedding with different number of neighbors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10340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Further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3899040" cy="3684588"/>
          </a:xfrm>
        </p:spPr>
        <p:txBody>
          <a:bodyPr>
            <a:noAutofit/>
          </a:bodyPr>
          <a:lstStyle/>
          <a:p>
            <a:r>
              <a:rPr lang="en-HK" sz="2000" dirty="0"/>
              <a:t>All the methods we explored show reasonable sorting order except </a:t>
            </a:r>
            <a:r>
              <a:rPr lang="en-HK" sz="2000" dirty="0" smtClean="0"/>
              <a:t>t-SNE.</a:t>
            </a:r>
            <a:endParaRPr lang="en-HK" sz="2000" dirty="0"/>
          </a:p>
          <a:p>
            <a:r>
              <a:rPr lang="en-HK" sz="2000" dirty="0"/>
              <a:t>LLE exhibits the lowest TAE performs best.</a:t>
            </a:r>
          </a:p>
          <a:p>
            <a:r>
              <a:rPr lang="en-HK" sz="2000" dirty="0"/>
              <a:t>Parameter study was performed on the number of nearest neighbour k and 5 proved to be the best, when number of component is 2.</a:t>
            </a:r>
          </a:p>
          <a:p>
            <a:endParaRPr lang="en-US" sz="2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4960" y="1681163"/>
            <a:ext cx="5035548" cy="823912"/>
          </a:xfrm>
        </p:spPr>
        <p:txBody>
          <a:bodyPr anchor="ctr"/>
          <a:lstStyle/>
          <a:p>
            <a:r>
              <a:rPr lang="en-US" dirty="0" smtClean="0"/>
              <a:t>Further Work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4960" y="2505075"/>
            <a:ext cx="3951920" cy="3684588"/>
          </a:xfrm>
        </p:spPr>
        <p:txBody>
          <a:bodyPr>
            <a:normAutofit/>
          </a:bodyPr>
          <a:lstStyle/>
          <a:p>
            <a:r>
              <a:rPr lang="en-HK" sz="2000" dirty="0" smtClean="0"/>
              <a:t>Apply these methods into </a:t>
            </a:r>
            <a:r>
              <a:rPr lang="en-HK" sz="2000" dirty="0"/>
              <a:t>a more complicated </a:t>
            </a:r>
            <a:r>
              <a:rPr lang="en-HK" sz="2000" dirty="0" smtClean="0"/>
              <a:t>dataset. </a:t>
            </a:r>
            <a:r>
              <a:rPr lang="en-HK" sz="2000" dirty="0"/>
              <a:t>(e.g. head images with both turning and nodding motion). </a:t>
            </a:r>
            <a:endParaRPr lang="en-HK" sz="2000" dirty="0" smtClean="0"/>
          </a:p>
          <a:p>
            <a:r>
              <a:rPr lang="en-HK" sz="2000" dirty="0" smtClean="0"/>
              <a:t>By </a:t>
            </a:r>
            <a:r>
              <a:rPr lang="en-HK" sz="2000" dirty="0"/>
              <a:t>adding one degree of freedom, more eigenvectors may be involved in deciding the order.</a:t>
            </a:r>
            <a:endParaRPr lang="en-HK" sz="2000" dirty="0" smtClean="0"/>
          </a:p>
          <a:p>
            <a:r>
              <a:rPr lang="en-HK" sz="2000" dirty="0" smtClean="0"/>
              <a:t>More </a:t>
            </a:r>
            <a:r>
              <a:rPr lang="en-HK" sz="2000" dirty="0"/>
              <a:t>techniques can be combined with the methods </a:t>
            </a:r>
            <a:r>
              <a:rPr lang="en-HK" sz="2000" dirty="0" smtClean="0"/>
              <a:t>in this </a:t>
            </a:r>
            <a:r>
              <a:rPr lang="en-HK" sz="2000" dirty="0"/>
              <a:t>report to </a:t>
            </a:r>
            <a:r>
              <a:rPr lang="en-HK" sz="2000" dirty="0" smtClean="0"/>
              <a:t>achieve state-of-art results.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193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640" y="1690688"/>
            <a:ext cx="10233800" cy="2298320"/>
          </a:xfrm>
        </p:spPr>
        <p:txBody>
          <a:bodyPr>
            <a:noAutofit/>
          </a:bodyPr>
          <a:lstStyle/>
          <a:p>
            <a:r>
              <a:rPr lang="en-US" sz="1400" dirty="0"/>
              <a:t>[1] Ji, </a:t>
            </a:r>
            <a:r>
              <a:rPr lang="en-US" sz="1400" dirty="0" err="1"/>
              <a:t>Qiang</a:t>
            </a:r>
            <a:r>
              <a:rPr lang="en-US" sz="1400" dirty="0"/>
              <a:t>. 3D face pose estimation and tracking from a monocular camera, Image and vision computing, 20.7 (2002): 499-511. </a:t>
            </a:r>
            <a:endParaRPr lang="en-US" sz="1400" dirty="0" smtClean="0"/>
          </a:p>
          <a:p>
            <a:r>
              <a:rPr lang="en-US" sz="1400" dirty="0" smtClean="0"/>
              <a:t>[</a:t>
            </a:r>
            <a:r>
              <a:rPr lang="en-US" sz="1400" dirty="0"/>
              <a:t>2] G. Young and A. S. Householder, A note on multidimensional psycho-physical analysis, Psychometrika6 (1941), 331–333. </a:t>
            </a:r>
            <a:endParaRPr lang="en-US" sz="1400" dirty="0" smtClean="0"/>
          </a:p>
          <a:p>
            <a:r>
              <a:rPr lang="en-US" sz="1400" dirty="0" smtClean="0"/>
              <a:t>[</a:t>
            </a:r>
            <a:r>
              <a:rPr lang="en-US" sz="1400" dirty="0"/>
              <a:t>3] David L. </a:t>
            </a:r>
            <a:r>
              <a:rPr lang="en-US" sz="1400" dirty="0" err="1"/>
              <a:t>Donoho</a:t>
            </a:r>
            <a:r>
              <a:rPr lang="en-US" sz="1400" dirty="0"/>
              <a:t> and Carrie Grimes. Hessian </a:t>
            </a:r>
            <a:r>
              <a:rPr lang="en-US" sz="1400" dirty="0" err="1"/>
              <a:t>eigenmaps</a:t>
            </a:r>
            <a:r>
              <a:rPr lang="en-US" sz="1400" dirty="0"/>
              <a:t>: Locally linear embedding techniques </a:t>
            </a:r>
            <a:r>
              <a:rPr lang="en-US" sz="1400" dirty="0" smtClean="0"/>
              <a:t>for high dimensional data, Proceedings of the National Academy of Sciences of the United States of America 100(2003</a:t>
            </a:r>
            <a:r>
              <a:rPr lang="en-US" sz="1400" dirty="0"/>
              <a:t>), no. 10, 5591-5596. </a:t>
            </a:r>
            <a:endParaRPr lang="en-US" sz="1400" dirty="0" smtClean="0"/>
          </a:p>
          <a:p>
            <a:r>
              <a:rPr lang="en-US" sz="1400" dirty="0" smtClean="0"/>
              <a:t>[</a:t>
            </a:r>
            <a:r>
              <a:rPr lang="en-US" sz="1400" dirty="0"/>
              <a:t>4] https://github.com/yao-lab/yao-lab.github.io/blob/master/data/isomapII.m </a:t>
            </a:r>
            <a:r>
              <a:rPr lang="en-US" sz="1400" dirty="0" smtClean="0"/>
              <a:t> </a:t>
            </a:r>
          </a:p>
          <a:p>
            <a:r>
              <a:rPr lang="en-US" sz="1400" dirty="0" smtClean="0"/>
              <a:t>[</a:t>
            </a:r>
            <a:r>
              <a:rPr lang="en-US" sz="1400" dirty="0"/>
              <a:t>5] https://github.com/yao-lab/yao-lab.github.io/blob/master/data/lle.m </a:t>
            </a:r>
            <a:endParaRPr lang="en-US" sz="1400" dirty="0" smtClean="0"/>
          </a:p>
          <a:p>
            <a:r>
              <a:rPr lang="en-US" sz="1400" dirty="0" smtClean="0"/>
              <a:t>[</a:t>
            </a:r>
            <a:r>
              <a:rPr lang="en-US" sz="1400" dirty="0"/>
              <a:t>6] </a:t>
            </a:r>
            <a:r>
              <a:rPr lang="en-US" sz="1400" dirty="0" err="1"/>
              <a:t>Pedregosa</a:t>
            </a:r>
            <a:r>
              <a:rPr lang="en-US" sz="1400" dirty="0"/>
              <a:t> et al., </a:t>
            </a:r>
            <a:r>
              <a:rPr lang="en-US" sz="1400" dirty="0" err="1"/>
              <a:t>Scikit</a:t>
            </a:r>
            <a:r>
              <a:rPr lang="en-US" sz="1400" dirty="0"/>
              <a:t>-learn: Machine Learning in Python, JMLR 12, pp. 2825-2830, 2011.</a:t>
            </a:r>
          </a:p>
          <a:p>
            <a:endParaRPr lang="en-US" sz="14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996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Contributions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25640" y="5025200"/>
            <a:ext cx="11260976" cy="15024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Di LIU: code in </a:t>
            </a:r>
            <a:r>
              <a:rPr lang="en-US" sz="14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Matlab</a:t>
            </a:r>
            <a:r>
              <a:rPr lang="en-US" sz="1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(Diffusion map, MDS, ISOMAP, LLE), ground truth collection and </a:t>
            </a:r>
            <a:r>
              <a:rPr lang="en-US" sz="1400" dirty="0" smtClean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performance metrics </a:t>
            </a:r>
            <a:r>
              <a:rPr lang="en-US" sz="1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decision, result organization, report (4.1, 4.2 and 5), </a:t>
            </a:r>
            <a:r>
              <a:rPr lang="en-US" sz="14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ppt</a:t>
            </a:r>
            <a:r>
              <a:rPr lang="en-US" sz="1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&amp; presentation.</a:t>
            </a:r>
          </a:p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4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Meilan</a:t>
            </a:r>
            <a:r>
              <a:rPr lang="en-US" sz="1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WANG: code in Python (8 methods, hyper-parameter test and performance evaluation), </a:t>
            </a:r>
            <a:r>
              <a:rPr lang="en-US" sz="1400" dirty="0" smtClean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report (abstract</a:t>
            </a:r>
            <a:r>
              <a:rPr lang="en-US" sz="1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, 1, 2, 3.5, 3.6, 4.2 and 4.3), </a:t>
            </a:r>
            <a:r>
              <a:rPr lang="en-US" sz="1400" dirty="0" err="1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ppt</a:t>
            </a:r>
            <a:r>
              <a:rPr lang="en-US" sz="1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 &amp; presentation.</a:t>
            </a:r>
          </a:p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Xu HAN: code in Python (6 methods), report (3 (exclude 3.5, 3.6) and 4.3, proofreading and </a:t>
            </a:r>
            <a:r>
              <a:rPr lang="en-US" sz="1400" dirty="0" smtClean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format modifying</a:t>
            </a:r>
            <a:r>
              <a:rPr lang="en-US" sz="1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1327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61360" y="2682240"/>
            <a:ext cx="5648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Thanks!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48136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Dataset</a:t>
            </a:r>
          </a:p>
          <a:p>
            <a:r>
              <a:rPr lang="en-US" dirty="0" smtClean="0"/>
              <a:t>Methods</a:t>
            </a:r>
          </a:p>
          <a:p>
            <a:r>
              <a:rPr lang="en-US" dirty="0" smtClean="0"/>
              <a:t>Performance Evaluation</a:t>
            </a:r>
          </a:p>
          <a:p>
            <a:r>
              <a:rPr lang="en-US" dirty="0" smtClean="0"/>
              <a:t>Conclusion and Further work</a:t>
            </a:r>
          </a:p>
          <a:p>
            <a:r>
              <a:rPr lang="en-US" dirty="0" smtClean="0"/>
              <a:t>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08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200" y="1825625"/>
            <a:ext cx="9923920" cy="2604135"/>
          </a:xfrm>
        </p:spPr>
        <p:txBody>
          <a:bodyPr>
            <a:normAutofit/>
          </a:bodyPr>
          <a:lstStyle/>
          <a:p>
            <a:r>
              <a:rPr lang="en-US" dirty="0"/>
              <a:t>Face P</a:t>
            </a:r>
            <a:r>
              <a:rPr lang="en-US" dirty="0" smtClean="0"/>
              <a:t>ose </a:t>
            </a:r>
            <a:r>
              <a:rPr lang="en-US" dirty="0"/>
              <a:t>D</a:t>
            </a:r>
            <a:r>
              <a:rPr lang="en-US" dirty="0" smtClean="0"/>
              <a:t>etermination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odel-based estimation methods (3D model rebuild)</a:t>
            </a:r>
          </a:p>
          <a:p>
            <a:pPr lvl="1"/>
            <a:r>
              <a:rPr lang="en-US" dirty="0" smtClean="0"/>
              <a:t>Face </a:t>
            </a:r>
            <a:r>
              <a:rPr lang="en-US" dirty="0"/>
              <a:t>property-based (or </a:t>
            </a:r>
            <a:r>
              <a:rPr lang="en-US" dirty="0" smtClean="0"/>
              <a:t>appearance-based)</a:t>
            </a:r>
            <a:r>
              <a:rPr lang="en-US" dirty="0"/>
              <a:t> estimation </a:t>
            </a:r>
            <a:r>
              <a:rPr lang="en-US" dirty="0" smtClean="0"/>
              <a:t>methods (learn from 2D data)</a:t>
            </a:r>
          </a:p>
        </p:txBody>
      </p:sp>
      <p:sp>
        <p:nvSpPr>
          <p:cNvPr id="4" name="Rectangle 3"/>
          <p:cNvSpPr/>
          <p:nvPr/>
        </p:nvSpPr>
        <p:spPr>
          <a:xfrm>
            <a:off x="1066800" y="3912215"/>
            <a:ext cx="606552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HK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HK" sz="2800" dirty="0"/>
              <a:t>Manifold learning methods contribute to</a:t>
            </a:r>
            <a:r>
              <a:rPr lang="en-HK" sz="2800" i="1" dirty="0"/>
              <a:t> </a:t>
            </a:r>
            <a:r>
              <a:rPr lang="en-HK" sz="2800" i="1" dirty="0">
                <a:solidFill>
                  <a:schemeClr val="accent5"/>
                </a:solidFill>
              </a:rPr>
              <a:t>appearance-based</a:t>
            </a:r>
            <a:r>
              <a:rPr lang="en-HK" sz="2800" i="1" dirty="0"/>
              <a:t> methods</a:t>
            </a:r>
            <a:r>
              <a:rPr lang="en-HK" sz="2800" dirty="0"/>
              <a:t> so as to </a:t>
            </a:r>
            <a:r>
              <a:rPr lang="en-HK" sz="2800" i="1" dirty="0">
                <a:solidFill>
                  <a:schemeClr val="accent5"/>
                </a:solidFill>
              </a:rPr>
              <a:t>order head directions</a:t>
            </a:r>
            <a:r>
              <a:rPr lang="en-HK" sz="2800" i="1" dirty="0"/>
              <a:t>.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689687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13280" y="2028825"/>
                <a:ext cx="3502800" cy="2400935"/>
              </a:xfrm>
            </p:spPr>
            <p:txBody>
              <a:bodyPr>
                <a:normAutofit/>
              </a:bodyPr>
              <a:lstStyle/>
              <a:p>
                <a:r>
                  <a:rPr lang="en-HK" sz="2000" dirty="0" smtClean="0"/>
                  <a:t>The given dataset contains 33 faces of the same person </a:t>
                </a:r>
                <a:r>
                  <a:rPr lang="en-HK" sz="2000" dirty="0"/>
                  <a:t>in different angles </a:t>
                </a:r>
                <a:endParaRPr lang="en-HK" sz="2000" dirty="0" smtClean="0"/>
              </a:p>
              <a:p>
                <a:r>
                  <a:rPr lang="en-HK" sz="2000" dirty="0" smtClean="0"/>
                  <a:t>We </a:t>
                </a:r>
                <a:r>
                  <a:rPr lang="en-HK" sz="2000" dirty="0"/>
                  <a:t>then created a data matrix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180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HK" sz="2000" dirty="0" smtClean="0"/>
                  <a:t>where </a:t>
                </a:r>
                <a:r>
                  <a:rPr lang="en-HK" sz="2000" dirty="0"/>
                  <a:t>n = 33, p = 112×92 = 10304. </a:t>
                </a:r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13280" y="2028825"/>
                <a:ext cx="3502800" cy="240093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/>
          <p:cNvGrpSpPr/>
          <p:nvPr/>
        </p:nvGrpSpPr>
        <p:grpSpPr>
          <a:xfrm>
            <a:off x="663981" y="1625600"/>
            <a:ext cx="7646899" cy="4805680"/>
            <a:chOff x="4098061" y="1209040"/>
            <a:chExt cx="7646899" cy="480568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915"/>
            <a:stretch/>
          </p:blipFill>
          <p:spPr>
            <a:xfrm>
              <a:off x="4098061" y="1544320"/>
              <a:ext cx="7646899" cy="44704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4145280" y="1209040"/>
              <a:ext cx="7538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Ground Truth of Ordered Face Image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345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9852800" cy="435133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Methods Comparison</a:t>
            </a:r>
          </a:p>
          <a:p>
            <a:pPr lvl="1"/>
            <a:r>
              <a:rPr lang="en-US" sz="2000" dirty="0" smtClean="0"/>
              <a:t>Multi-Dimensional Scaling (MDS)</a:t>
            </a:r>
          </a:p>
          <a:p>
            <a:pPr lvl="1"/>
            <a:r>
              <a:rPr lang="en-US" sz="2000" dirty="0" smtClean="0"/>
              <a:t>ISOMAP</a:t>
            </a:r>
          </a:p>
          <a:p>
            <a:pPr lvl="1"/>
            <a:r>
              <a:rPr lang="en-US" sz="2000" dirty="0" smtClean="0"/>
              <a:t>Locally Linear Embedding (LLE</a:t>
            </a:r>
            <a:r>
              <a:rPr lang="en-US" sz="2000" dirty="0"/>
              <a:t>) </a:t>
            </a:r>
            <a:endParaRPr lang="en-US" sz="2000" dirty="0" smtClean="0"/>
          </a:p>
          <a:p>
            <a:pPr lvl="1"/>
            <a:r>
              <a:rPr lang="en-US" sz="2000" dirty="0" smtClean="0"/>
              <a:t>Local Tangent Space Alignment (LTSA</a:t>
            </a:r>
            <a:r>
              <a:rPr lang="en-US" sz="2000" dirty="0"/>
              <a:t>) </a:t>
            </a:r>
            <a:endParaRPr lang="en-US" sz="2000" dirty="0" smtClean="0"/>
          </a:p>
          <a:p>
            <a:pPr lvl="1"/>
            <a:r>
              <a:rPr lang="en-US" sz="2000" dirty="0" smtClean="0"/>
              <a:t>Modiﬁed LLE (MLLE</a:t>
            </a:r>
            <a:r>
              <a:rPr lang="en-US" sz="2000" dirty="0"/>
              <a:t>) </a:t>
            </a:r>
            <a:endParaRPr lang="en-US" sz="2000" dirty="0" smtClean="0"/>
          </a:p>
          <a:p>
            <a:pPr lvl="1"/>
            <a:r>
              <a:rPr lang="en-US" sz="2000" dirty="0" smtClean="0"/>
              <a:t>Hessian LLE (HLLE</a:t>
            </a:r>
            <a:r>
              <a:rPr lang="en-US" sz="2000" dirty="0"/>
              <a:t>) </a:t>
            </a:r>
            <a:endParaRPr lang="en-US" sz="2000" dirty="0" smtClean="0"/>
          </a:p>
          <a:p>
            <a:pPr lvl="1"/>
            <a:r>
              <a:rPr lang="en-US" sz="2000" dirty="0" smtClean="0"/>
              <a:t>Diffusion Map</a:t>
            </a:r>
          </a:p>
          <a:p>
            <a:pPr lvl="1"/>
            <a:r>
              <a:rPr lang="en-US" sz="2000" dirty="0" smtClean="0"/>
              <a:t>t- </a:t>
            </a:r>
            <a:r>
              <a:rPr lang="en-US" sz="2000" dirty="0" smtClean="0"/>
              <a:t>distributed </a:t>
            </a:r>
            <a:r>
              <a:rPr lang="en-US" sz="2000" dirty="0" smtClean="0"/>
              <a:t>Stochastic </a:t>
            </a:r>
            <a:r>
              <a:rPr lang="en-US" sz="2000" dirty="0" smtClean="0"/>
              <a:t>Neighbor Embedding (t-SNE)</a:t>
            </a:r>
          </a:p>
          <a:p>
            <a:r>
              <a:rPr lang="en-US" sz="2400" dirty="0" smtClean="0"/>
              <a:t>Hyper-parameter Test</a:t>
            </a:r>
          </a:p>
          <a:p>
            <a:pPr lvl="1"/>
            <a:r>
              <a:rPr lang="en-US" sz="2000" dirty="0"/>
              <a:t>N</a:t>
            </a:r>
            <a:r>
              <a:rPr lang="en-US" sz="2000" dirty="0" smtClean="0"/>
              <a:t>umber of neighbors (from 5 to 10)</a:t>
            </a:r>
          </a:p>
          <a:p>
            <a:pPr lvl="1"/>
            <a:r>
              <a:rPr lang="en-US" sz="2000" dirty="0" smtClean="0"/>
              <a:t>6 methods (ISOMAP, LLE, MLLE, HLLE, LTSA and Diffusion Map)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002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184" y="48841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Performance Evaluation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31749" y="1784756"/>
            <a:ext cx="383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Performance Evaluation Metrics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1646511"/>
              </p:ext>
            </p:extLst>
          </p:nvPr>
        </p:nvGraphicFramePr>
        <p:xfrm>
          <a:off x="831749" y="2198200"/>
          <a:ext cx="3780000" cy="939644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1588405">
                  <a:extLst>
                    <a:ext uri="{9D8B030D-6E8A-4147-A177-3AD203B41FA5}">
                      <a16:colId xmlns:a16="http://schemas.microsoft.com/office/drawing/2014/main" val="2832894120"/>
                    </a:ext>
                  </a:extLst>
                </a:gridCol>
                <a:gridCol w="341996">
                  <a:extLst>
                    <a:ext uri="{9D8B030D-6E8A-4147-A177-3AD203B41FA5}">
                      <a16:colId xmlns:a16="http://schemas.microsoft.com/office/drawing/2014/main" val="533819999"/>
                    </a:ext>
                  </a:extLst>
                </a:gridCol>
                <a:gridCol w="335280">
                  <a:extLst>
                    <a:ext uri="{9D8B030D-6E8A-4147-A177-3AD203B41FA5}">
                      <a16:colId xmlns:a16="http://schemas.microsoft.com/office/drawing/2014/main" val="3052685679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335656878"/>
                    </a:ext>
                  </a:extLst>
                </a:gridCol>
                <a:gridCol w="464447">
                  <a:extLst>
                    <a:ext uri="{9D8B030D-6E8A-4147-A177-3AD203B41FA5}">
                      <a16:colId xmlns:a16="http://schemas.microsoft.com/office/drawing/2014/main" val="1682330983"/>
                    </a:ext>
                  </a:extLst>
                </a:gridCol>
                <a:gridCol w="347136">
                  <a:extLst>
                    <a:ext uri="{9D8B030D-6E8A-4147-A177-3AD203B41FA5}">
                      <a16:colId xmlns:a16="http://schemas.microsoft.com/office/drawing/2014/main" val="761194768"/>
                    </a:ext>
                  </a:extLst>
                </a:gridCol>
                <a:gridCol w="347136">
                  <a:extLst>
                    <a:ext uri="{9D8B030D-6E8A-4147-A177-3AD203B41FA5}">
                      <a16:colId xmlns:a16="http://schemas.microsoft.com/office/drawing/2014/main" val="654651851"/>
                    </a:ext>
                  </a:extLst>
                </a:gridCol>
              </a:tblGrid>
              <a:tr h="234911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Original#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…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83478419"/>
                  </a:ext>
                </a:extLst>
              </a:tr>
              <a:tr h="234911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Ground Truth Position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…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49806008"/>
                  </a:ext>
                </a:extLst>
              </a:tr>
              <a:tr h="234911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Diffusion Map Position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…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16285437"/>
                  </a:ext>
                </a:extLst>
              </a:tr>
              <a:tr h="234911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Absolute Error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…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32745476"/>
                  </a:ext>
                </a:extLst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765824" y="3667358"/>
            <a:ext cx="8077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The performance evaluation metrics of all the </a:t>
            </a:r>
            <a:r>
              <a:rPr lang="en-US" dirty="0" smtClean="0"/>
              <a:t>methods</a:t>
            </a:r>
            <a:endParaRPr lang="en-US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9206734"/>
              </p:ext>
            </p:extLst>
          </p:nvPr>
        </p:nvGraphicFramePr>
        <p:xfrm>
          <a:off x="831749" y="4133436"/>
          <a:ext cx="11249310" cy="2597308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1715790">
                  <a:extLst>
                    <a:ext uri="{9D8B030D-6E8A-4147-A177-3AD203B41FA5}">
                      <a16:colId xmlns:a16="http://schemas.microsoft.com/office/drawing/2014/main" val="1322496696"/>
                    </a:ext>
                  </a:extLst>
                </a:gridCol>
                <a:gridCol w="463074">
                  <a:extLst>
                    <a:ext uri="{9D8B030D-6E8A-4147-A177-3AD203B41FA5}">
                      <a16:colId xmlns:a16="http://schemas.microsoft.com/office/drawing/2014/main" val="1821611943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3164630382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3138017513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2747089662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3326528445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625039323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2210179800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1274836254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2666896059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1110725011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3449365620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2337658972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844838891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263489636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3247866382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2463464667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3558930762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1206733186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1961604964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2388741556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3401375426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4168511742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413435082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2505287779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1345016306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1951033576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1355500888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2301527421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268059845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1573902608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1645293421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3975345189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1814400625"/>
                    </a:ext>
                  </a:extLst>
                </a:gridCol>
                <a:gridCol w="274862">
                  <a:extLst>
                    <a:ext uri="{9D8B030D-6E8A-4147-A177-3AD203B41FA5}">
                      <a16:colId xmlns:a16="http://schemas.microsoft.com/office/drawing/2014/main" val="4043489751"/>
                    </a:ext>
                  </a:extLst>
                </a:gridCol>
              </a:tblGrid>
              <a:tr h="2088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Original#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TAE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4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extLst>
                  <a:ext uri="{0D108BD9-81ED-4DB2-BD59-A6C34878D82A}">
                    <a16:rowId xmlns:a16="http://schemas.microsoft.com/office/drawing/2014/main" val="3561768641"/>
                  </a:ext>
                </a:extLst>
              </a:tr>
              <a:tr h="2088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Ground Truth Position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32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6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18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extLst>
                  <a:ext uri="{0D108BD9-81ED-4DB2-BD59-A6C34878D82A}">
                    <a16:rowId xmlns:a16="http://schemas.microsoft.com/office/drawing/2014/main" val="2302559851"/>
                  </a:ext>
                </a:extLst>
              </a:tr>
              <a:tr h="2088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Diffusion Map Position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16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extLst>
                  <a:ext uri="{0D108BD9-81ED-4DB2-BD59-A6C34878D82A}">
                    <a16:rowId xmlns:a16="http://schemas.microsoft.com/office/drawing/2014/main" val="2428820148"/>
                  </a:ext>
                </a:extLst>
              </a:tr>
              <a:tr h="2088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MDS Position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7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16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12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extLst>
                  <a:ext uri="{0D108BD9-81ED-4DB2-BD59-A6C34878D82A}">
                    <a16:rowId xmlns:a16="http://schemas.microsoft.com/office/drawing/2014/main" val="647716674"/>
                  </a:ext>
                </a:extLst>
              </a:tr>
              <a:tr h="2088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ISOMAP Position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12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9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4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21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extLst>
                  <a:ext uri="{0D108BD9-81ED-4DB2-BD59-A6C34878D82A}">
                    <a16:rowId xmlns:a16="http://schemas.microsoft.com/office/drawing/2014/main" val="534070559"/>
                  </a:ext>
                </a:extLst>
              </a:tr>
              <a:tr h="2088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LLE Position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21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22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26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extLst>
                  <a:ext uri="{0D108BD9-81ED-4DB2-BD59-A6C34878D82A}">
                    <a16:rowId xmlns:a16="http://schemas.microsoft.com/office/drawing/2014/main" val="1396903862"/>
                  </a:ext>
                </a:extLst>
              </a:tr>
              <a:tr h="2088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Modified LLE Position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33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13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extLst>
                  <a:ext uri="{0D108BD9-81ED-4DB2-BD59-A6C34878D82A}">
                    <a16:rowId xmlns:a16="http://schemas.microsoft.com/office/drawing/2014/main" val="2676169349"/>
                  </a:ext>
                </a:extLst>
              </a:tr>
              <a:tr h="2088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Hessian LLE Position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23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27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29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24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extLst>
                  <a:ext uri="{0D108BD9-81ED-4DB2-BD59-A6C34878D82A}">
                    <a16:rowId xmlns:a16="http://schemas.microsoft.com/office/drawing/2014/main" val="3398219129"/>
                  </a:ext>
                </a:extLst>
              </a:tr>
              <a:tr h="29096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Spectrum embedding Position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6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27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23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14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extLst>
                  <a:ext uri="{0D108BD9-81ED-4DB2-BD59-A6C34878D82A}">
                    <a16:rowId xmlns:a16="http://schemas.microsoft.com/office/drawing/2014/main" val="3373274558"/>
                  </a:ext>
                </a:extLst>
              </a:tr>
              <a:tr h="2088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LTSA Position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24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14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31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30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20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15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extLst>
                  <a:ext uri="{0D108BD9-81ED-4DB2-BD59-A6C34878D82A}">
                    <a16:rowId xmlns:a16="http://schemas.microsoft.com/office/drawing/2014/main" val="2410663429"/>
                  </a:ext>
                </a:extLst>
              </a:tr>
              <a:tr h="20886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t-SNE Position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164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18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6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15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4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32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21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19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28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31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13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7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26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3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04" marR="68304" marT="0" marB="0" anchor="ctr"/>
                </a:tc>
                <a:extLst>
                  <a:ext uri="{0D108BD9-81ED-4DB2-BD59-A6C34878D82A}">
                    <a16:rowId xmlns:a16="http://schemas.microsoft.com/office/drawing/2014/main" val="1665915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819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of MDS 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965200" y="1861693"/>
            <a:ext cx="7599680" cy="3817723"/>
            <a:chOff x="1076960" y="1546733"/>
            <a:chExt cx="7599680" cy="3817723"/>
          </a:xfrm>
        </p:grpSpPr>
        <p:pic>
          <p:nvPicPr>
            <p:cNvPr id="4" name="Picture 3" descr="eigenvofb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24" r="6101"/>
            <a:stretch/>
          </p:blipFill>
          <p:spPr bwMode="auto">
            <a:xfrm>
              <a:off x="1076960" y="2277874"/>
              <a:ext cx="3566160" cy="30662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Picture 4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4860294" y="2265680"/>
              <a:ext cx="3816346" cy="3098776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1076960" y="1546733"/>
              <a:ext cx="356616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/>
                <a:t>Explained </a:t>
              </a:r>
              <a:r>
                <a:rPr lang="en-US" dirty="0"/>
                <a:t>variance as a function of number of components in MDS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669448" y="1811539"/>
              <a:ext cx="21980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2D embedding graph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424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475" y="375399"/>
            <a:ext cx="10515600" cy="1325563"/>
          </a:xfrm>
        </p:spPr>
        <p:txBody>
          <a:bodyPr/>
          <a:lstStyle/>
          <a:p>
            <a:r>
              <a:rPr lang="en-US" dirty="0" smtClean="0"/>
              <a:t>Results of ISOMAP</a:t>
            </a:r>
            <a:endParaRPr lang="en-US" dirty="0"/>
          </a:p>
        </p:txBody>
      </p:sp>
      <p:pic>
        <p:nvPicPr>
          <p:cNvPr id="4" name="Content Placeholder 3" descr="ISOMAPresidual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813" y="2720162"/>
            <a:ext cx="3526742" cy="2674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ISOMAP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4"/>
          <a:stretch/>
        </p:blipFill>
        <p:spPr bwMode="auto">
          <a:xfrm>
            <a:off x="4798602" y="2723336"/>
            <a:ext cx="3626778" cy="272733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 5"/>
          <p:cNvSpPr/>
          <p:nvPr/>
        </p:nvSpPr>
        <p:spPr>
          <a:xfrm>
            <a:off x="932813" y="2073831"/>
            <a:ext cx="35267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Residual </a:t>
            </a:r>
            <a:r>
              <a:rPr lang="en-US" dirty="0"/>
              <a:t>variance as a function of number of components in </a:t>
            </a:r>
            <a:r>
              <a:rPr lang="en-US" dirty="0" smtClean="0"/>
              <a:t>ISOMAP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596421" y="2277016"/>
            <a:ext cx="219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2D embedding graph</a:t>
            </a:r>
          </a:p>
        </p:txBody>
      </p:sp>
    </p:spTree>
    <p:extLst>
      <p:ext uri="{BB962C8B-B14F-4D97-AF65-F5344CB8AC3E}">
        <p14:creationId xmlns:p14="http://schemas.microsoft.com/office/powerpoint/2010/main" val="1349124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 of </a:t>
            </a:r>
            <a:r>
              <a:rPr lang="en-US" dirty="0" smtClean="0"/>
              <a:t>Results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838200" y="1353624"/>
            <a:ext cx="3894154" cy="2588259"/>
            <a:chOff x="975360" y="1485900"/>
            <a:chExt cx="3894154" cy="258825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107"/>
            <a:stretch/>
          </p:blipFill>
          <p:spPr>
            <a:xfrm>
              <a:off x="975360" y="1802423"/>
              <a:ext cx="3894154" cy="227173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037492" y="1485900"/>
              <a:ext cx="3824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MDS</a:t>
              </a:r>
              <a:endParaRPr lang="en-US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111845" y="1388790"/>
            <a:ext cx="3886200" cy="2611319"/>
            <a:chOff x="5162849" y="1506581"/>
            <a:chExt cx="4018940" cy="261837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279"/>
            <a:stretch/>
          </p:blipFill>
          <p:spPr>
            <a:xfrm>
              <a:off x="5162849" y="1784838"/>
              <a:ext cx="4018940" cy="234012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5243146" y="1506581"/>
              <a:ext cx="3824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ISOMAP</a:t>
              </a:r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39767" y="4055794"/>
            <a:ext cx="3955557" cy="2538046"/>
            <a:chOff x="976929" y="4152900"/>
            <a:chExt cx="3861769" cy="25120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84"/>
            <a:stretch/>
          </p:blipFill>
          <p:spPr>
            <a:xfrm>
              <a:off x="976929" y="4431322"/>
              <a:ext cx="3849071" cy="2233637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014045" y="4152900"/>
              <a:ext cx="3824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Diffusion Map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122202" y="4055403"/>
            <a:ext cx="3940511" cy="2538437"/>
            <a:chOff x="5171439" y="4126523"/>
            <a:chExt cx="3940511" cy="253843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40"/>
            <a:stretch/>
          </p:blipFill>
          <p:spPr>
            <a:xfrm>
              <a:off x="5171439" y="4404946"/>
              <a:ext cx="3940511" cy="2260014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5251941" y="4126523"/>
              <a:ext cx="3824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LLE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5229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187</TotalTime>
  <Words>1027</Words>
  <Application>Microsoft Office PowerPoint</Application>
  <PresentationFormat>Widescreen</PresentationFormat>
  <Paragraphs>486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DengXian</vt:lpstr>
      <vt:lpstr>Arial</vt:lpstr>
      <vt:lpstr>Calibri</vt:lpstr>
      <vt:lpstr>Cambria Math</vt:lpstr>
      <vt:lpstr>Corbel</vt:lpstr>
      <vt:lpstr>Times New Roman</vt:lpstr>
      <vt:lpstr>Depth</vt:lpstr>
      <vt:lpstr>Manifold Learning Methods Comparison  for Ordering Heads Direction  - CSIC5011 2019 Spring Project2</vt:lpstr>
      <vt:lpstr>Outline</vt:lpstr>
      <vt:lpstr>Introduction</vt:lpstr>
      <vt:lpstr>Dataset</vt:lpstr>
      <vt:lpstr>Methods</vt:lpstr>
      <vt:lpstr>Performance Evaluation</vt:lpstr>
      <vt:lpstr>Results of MDS </vt:lpstr>
      <vt:lpstr>Results of ISOMAP</vt:lpstr>
      <vt:lpstr>Visualization of Results</vt:lpstr>
      <vt:lpstr>Results Comparison</vt:lpstr>
      <vt:lpstr>Parameter Study</vt:lpstr>
      <vt:lpstr>Conclusion and Further Work</vt:lpstr>
      <vt:lpstr>Reference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Manifold Learning Methods Comparison  for Ordering Heads Direction</dc:title>
  <dc:creator>WANG, Meilan</dc:creator>
  <cp:lastModifiedBy>Dominic</cp:lastModifiedBy>
  <cp:revision>26</cp:revision>
  <dcterms:created xsi:type="dcterms:W3CDTF">2019-05-19T04:39:15Z</dcterms:created>
  <dcterms:modified xsi:type="dcterms:W3CDTF">2019-05-19T08:30:45Z</dcterms:modified>
</cp:coreProperties>
</file>

<file path=docProps/thumbnail.jpeg>
</file>